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lt-LT"/>
              <a:t>Spustelėję redaguokite stilių</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197579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lt-LT"/>
              <a:t>Spustelėję redaguokite stilių</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120677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t-LT"/>
              <a:t>Spustelėję redaguokite stilių</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Redaguokite šablono teksto stilius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165EFE-BC85-4B73-9642-7EBF9EE4AE6A}"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6916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lt-LT"/>
              <a:t>Spustelėję redaguokite stilių</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a:t>Redaguokite šablono teksto stilius</a:t>
            </a:r>
          </a:p>
        </p:txBody>
      </p:sp>
      <p:sp>
        <p:nvSpPr>
          <p:cNvPr id="5" name="Date Placeholder 4"/>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362192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t-LT"/>
              <a:t>Spustelėję redaguokite stilių</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Redaguokite šablono teksto stilius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a:t>Redaguokite šablono teksto stilius</a:t>
            </a:r>
          </a:p>
        </p:txBody>
      </p:sp>
      <p:sp>
        <p:nvSpPr>
          <p:cNvPr id="5" name="Date Placeholder 4"/>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65EFE-BC85-4B73-9642-7EBF9EE4AE6A}"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8092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lt-LT"/>
              <a:t>Spustelėję redaguokite stilių</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Redaguokite šablono teksto stilius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a:t>Redaguokite šablono teksto stilius</a:t>
            </a:r>
          </a:p>
        </p:txBody>
      </p:sp>
      <p:sp>
        <p:nvSpPr>
          <p:cNvPr id="5" name="Date Placeholder 4"/>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419134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4147172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lt-LT"/>
              <a:t>Spustelėję redaguokite stilių</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361347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lt-LT"/>
              <a:t>Spustelėję redaguokite stilių</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275464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25839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29832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redaguokite stilių</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141551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189791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68436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lt-LT"/>
              <a:t>Spustelėję redaguokite stilių</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396984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dirty="0"/>
              <a:t>Spustelėkite piktogramą norėdami įtraukti paveikslėlį</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p>
            <a:fld id="{219538D0-9B44-4465-B277-895F362341C1}" type="datetimeFigureOut">
              <a:rPr lang="en-US" smtClean="0"/>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65EFE-BC85-4B73-9642-7EBF9EE4AE6A}" type="slidenum">
              <a:rPr lang="en-US" smtClean="0"/>
              <a:t>‹#›</a:t>
            </a:fld>
            <a:endParaRPr lang="en-US" dirty="0"/>
          </a:p>
        </p:txBody>
      </p:sp>
    </p:spTree>
    <p:extLst>
      <p:ext uri="{BB962C8B-B14F-4D97-AF65-F5344CB8AC3E}">
        <p14:creationId xmlns:p14="http://schemas.microsoft.com/office/powerpoint/2010/main" val="381748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19538D0-9B44-4465-B277-895F362341C1}" type="datetimeFigureOut">
              <a:rPr lang="en-US" smtClean="0"/>
              <a:t>5/13/2025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165EFE-BC85-4B73-9642-7EBF9EE4AE6A}" type="slidenum">
              <a:rPr lang="en-US" smtClean="0"/>
              <a:t>‹#›</a:t>
            </a:fld>
            <a:endParaRPr lang="en-US" dirty="0"/>
          </a:p>
        </p:txBody>
      </p:sp>
    </p:spTree>
    <p:extLst>
      <p:ext uri="{BB962C8B-B14F-4D97-AF65-F5344CB8AC3E}">
        <p14:creationId xmlns:p14="http://schemas.microsoft.com/office/powerpoint/2010/main" val="2922041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5C0D9634-B781-4CF7-B228-12105AD24044}"/>
              </a:ext>
            </a:extLst>
          </p:cNvPr>
          <p:cNvPicPr>
            <a:picLocks noChangeAspect="1"/>
          </p:cNvPicPr>
          <p:nvPr/>
        </p:nvPicPr>
        <p:blipFill rotWithShape="1">
          <a:blip r:embed="rId2">
            <a:extLst>
              <a:ext uri="{28A0092B-C50C-407E-A947-70E740481C1C}">
                <a14:useLocalDpi xmlns:a14="http://schemas.microsoft.com/office/drawing/2010/main" val="0"/>
              </a:ext>
            </a:extLst>
          </a:blip>
          <a:srcRect l="16114" t="35159" r="22326" b="9438"/>
          <a:stretch/>
        </p:blipFill>
        <p:spPr>
          <a:xfrm>
            <a:off x="496389" y="4564857"/>
            <a:ext cx="1602377" cy="1922853"/>
          </a:xfrm>
          <a:prstGeom prst="rect">
            <a:avLst/>
          </a:prstGeom>
        </p:spPr>
      </p:pic>
      <p:pic>
        <p:nvPicPr>
          <p:cNvPr id="13" name="Paveikslėlis 12">
            <a:extLst>
              <a:ext uri="{FF2B5EF4-FFF2-40B4-BE49-F238E27FC236}">
                <a16:creationId xmlns:a16="http://schemas.microsoft.com/office/drawing/2014/main" id="{A95A00EE-39EE-47DE-99D8-5DDDDC000565}"/>
              </a:ext>
            </a:extLst>
          </p:cNvPr>
          <p:cNvPicPr>
            <a:picLocks noChangeAspect="1"/>
          </p:cNvPicPr>
          <p:nvPr/>
        </p:nvPicPr>
        <p:blipFill rotWithShape="1">
          <a:blip r:embed="rId3">
            <a:extLst>
              <a:ext uri="{28A0092B-C50C-407E-A947-70E740481C1C}">
                <a14:useLocalDpi xmlns:a14="http://schemas.microsoft.com/office/drawing/2010/main" val="0"/>
              </a:ext>
            </a:extLst>
          </a:blip>
          <a:srcRect l="15291" t="27302" r="18000" b="19491"/>
          <a:stretch/>
        </p:blipFill>
        <p:spPr>
          <a:xfrm>
            <a:off x="510105" y="1499714"/>
            <a:ext cx="1588661" cy="1689464"/>
          </a:xfrm>
          <a:prstGeom prst="rect">
            <a:avLst/>
          </a:prstGeom>
        </p:spPr>
      </p:pic>
      <p:sp>
        <p:nvSpPr>
          <p:cNvPr id="14" name="Stačiakampis 13">
            <a:extLst>
              <a:ext uri="{FF2B5EF4-FFF2-40B4-BE49-F238E27FC236}">
                <a16:creationId xmlns:a16="http://schemas.microsoft.com/office/drawing/2014/main" id="{7A2558C6-BC6B-448A-A222-D018CEEBE681}"/>
              </a:ext>
            </a:extLst>
          </p:cNvPr>
          <p:cNvSpPr/>
          <p:nvPr/>
        </p:nvSpPr>
        <p:spPr>
          <a:xfrm>
            <a:off x="1497874" y="1084216"/>
            <a:ext cx="9640387" cy="830997"/>
          </a:xfrm>
          <a:prstGeom prst="rect">
            <a:avLst/>
          </a:prstGeom>
        </p:spPr>
        <p:txBody>
          <a:bodyPr wrap="square">
            <a:spAutoFit/>
          </a:bodyPr>
          <a:lstStyle/>
          <a:p>
            <a:pPr algn="ctr"/>
            <a:r>
              <a:rPr lang="lt-LT" sz="2400" b="1" dirty="0">
                <a:solidFill>
                  <a:srgbClr val="202124"/>
                </a:solidFill>
                <a:latin typeface="Times New Roman" panose="02020603050405020304" pitchFamily="18" charset="0"/>
              </a:rPr>
              <a:t>Vilniaus lopšelio-darželio „Molinukas“  3–4 metų amžiaus vaikų muzikinis festivalis „Vabaliukų pieva 2025“ </a:t>
            </a:r>
            <a:endParaRPr lang="en-US" sz="2400" dirty="0"/>
          </a:p>
        </p:txBody>
      </p:sp>
      <p:pic>
        <p:nvPicPr>
          <p:cNvPr id="15" name="Paveikslėlis 14">
            <a:extLst>
              <a:ext uri="{FF2B5EF4-FFF2-40B4-BE49-F238E27FC236}">
                <a16:creationId xmlns:a16="http://schemas.microsoft.com/office/drawing/2014/main" id="{96577949-9F19-4291-9B65-851DA521205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2612" y="209006"/>
            <a:ext cx="866775" cy="762000"/>
          </a:xfrm>
          <a:prstGeom prst="rect">
            <a:avLst/>
          </a:prstGeom>
          <a:noFill/>
        </p:spPr>
      </p:pic>
      <p:sp>
        <p:nvSpPr>
          <p:cNvPr id="16" name="Stačiakampis 15">
            <a:extLst>
              <a:ext uri="{FF2B5EF4-FFF2-40B4-BE49-F238E27FC236}">
                <a16:creationId xmlns:a16="http://schemas.microsoft.com/office/drawing/2014/main" id="{6CF9AB91-3D73-49BE-AC8F-A926AB784D38}"/>
              </a:ext>
            </a:extLst>
          </p:cNvPr>
          <p:cNvSpPr/>
          <p:nvPr/>
        </p:nvSpPr>
        <p:spPr>
          <a:xfrm>
            <a:off x="2458129" y="2120264"/>
            <a:ext cx="8142515" cy="3693319"/>
          </a:xfrm>
          <a:prstGeom prst="rect">
            <a:avLst/>
          </a:prstGeom>
        </p:spPr>
        <p:txBody>
          <a:bodyPr wrap="square">
            <a:spAutoFit/>
          </a:bodyPr>
          <a:lstStyle/>
          <a:p>
            <a:pPr algn="just"/>
            <a:r>
              <a:rPr lang="lt-LT" dirty="0">
                <a:latin typeface="Times New Roman" panose="02020603050405020304" pitchFamily="18" charset="0"/>
                <a:cs typeface="Times New Roman" panose="02020603050405020304" pitchFamily="18" charset="0"/>
              </a:rPr>
              <a:t>Balandžio 30 dieną Vilniaus lopšelyje-darželyje „Molinukas“ vyko jau tradicija tapęs festivalis „Vabaliukų pieva 2025“, skirtas 3–4 metų amžiaus vaikams. Šis renginys organizuojamas jau trečius metus iš eilės ir kasmet suburia mažųjų kūrybiškumą, džiaugsmą ir šilumą.</a:t>
            </a:r>
          </a:p>
          <a:p>
            <a:pPr algn="just"/>
            <a:r>
              <a:rPr lang="lt-LT" dirty="0">
                <a:latin typeface="Times New Roman" panose="02020603050405020304" pitchFamily="18" charset="0"/>
                <a:cs typeface="Times New Roman" panose="02020603050405020304" pitchFamily="18" charset="0"/>
              </a:rPr>
              <a:t>Šiemet festivalyje dalyvavo  7 Vilniaus ikimokyklinio ugdymo įstaigos, kurios susibūrė į vieną gražią bendruomenę, kupiną muzikos, šokių ir vaidybos. Scenoje atgijo smagios gamtos istorijos – vaikai tapo bitutėmis, boružėlėmis, vorais, tarakonais, varliukais, žiogais ir kitais vabaliukais, su meile perteikdami vabaliukų pasaulio nuotaikas.</a:t>
            </a:r>
          </a:p>
          <a:p>
            <a:pPr algn="just"/>
            <a:r>
              <a:rPr lang="lt-LT" dirty="0">
                <a:latin typeface="Times New Roman" panose="02020603050405020304" pitchFamily="18" charset="0"/>
                <a:cs typeface="Times New Roman" panose="02020603050405020304" pitchFamily="18" charset="0"/>
              </a:rPr>
              <a:t>Šventė buvo ne tik kupina vaikiško juoko ir energijos, bet ir puiki proga ugdyti kūrybiškumą, bendravimo įgūdžius bei pasitikėjimą savimi, o  mokytojams tapo puikiu naujų idėjų šaltiniu.  Pasibaigus pasirodymams, visi dalyviai buvo pradžiuginti mielomis dovanėlėmis, kurios dar ilgai primins šią ypatingą dieną. </a:t>
            </a:r>
          </a:p>
        </p:txBody>
      </p:sp>
    </p:spTree>
    <p:extLst>
      <p:ext uri="{BB962C8B-B14F-4D97-AF65-F5344CB8AC3E}">
        <p14:creationId xmlns:p14="http://schemas.microsoft.com/office/powerpoint/2010/main" val="343352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a:extLst>
              <a:ext uri="{FF2B5EF4-FFF2-40B4-BE49-F238E27FC236}">
                <a16:creationId xmlns:a16="http://schemas.microsoft.com/office/drawing/2014/main" id="{572E9930-78D0-4022-8F3A-2C94FD1718A3}"/>
              </a:ext>
            </a:extLst>
          </p:cNvPr>
          <p:cNvSpPr/>
          <p:nvPr/>
        </p:nvSpPr>
        <p:spPr>
          <a:xfrm>
            <a:off x="3483919" y="527260"/>
            <a:ext cx="4161717" cy="584775"/>
          </a:xfrm>
          <a:prstGeom prst="rect">
            <a:avLst/>
          </a:prstGeom>
        </p:spPr>
        <p:txBody>
          <a:bodyPr wrap="none">
            <a:spAutoFit/>
          </a:bodyPr>
          <a:lstStyle/>
          <a:p>
            <a:pPr algn="just"/>
            <a:r>
              <a:rPr lang="lt-LT" sz="3200" b="1" dirty="0">
                <a:solidFill>
                  <a:srgbClr val="FF0000"/>
                </a:solidFill>
                <a:latin typeface="Times New Roman" panose="02020603050405020304" pitchFamily="18" charset="0"/>
                <a:cs typeface="Times New Roman" panose="02020603050405020304" pitchFamily="18" charset="0"/>
              </a:rPr>
              <a:t>Festivalio akimirkos – </a:t>
            </a:r>
          </a:p>
        </p:txBody>
      </p:sp>
      <p:pic>
        <p:nvPicPr>
          <p:cNvPr id="12" name="Paveikslėlis 11">
            <a:extLst>
              <a:ext uri="{FF2B5EF4-FFF2-40B4-BE49-F238E27FC236}">
                <a16:creationId xmlns:a16="http://schemas.microsoft.com/office/drawing/2014/main" id="{434F3B59-2D38-42AD-9524-042D53180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394" y="4737464"/>
            <a:ext cx="2333897" cy="1750423"/>
          </a:xfrm>
          <a:prstGeom prst="rect">
            <a:avLst/>
          </a:prstGeom>
        </p:spPr>
      </p:pic>
      <p:pic>
        <p:nvPicPr>
          <p:cNvPr id="14" name="Paveikslėlis 13">
            <a:extLst>
              <a:ext uri="{FF2B5EF4-FFF2-40B4-BE49-F238E27FC236}">
                <a16:creationId xmlns:a16="http://schemas.microsoft.com/office/drawing/2014/main" id="{CAA77369-2A03-4F0D-A8CB-554309190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445" y="4737464"/>
            <a:ext cx="2333897" cy="1750423"/>
          </a:xfrm>
          <a:prstGeom prst="rect">
            <a:avLst/>
          </a:prstGeom>
        </p:spPr>
      </p:pic>
      <p:pic>
        <p:nvPicPr>
          <p:cNvPr id="16" name="Paveikslėlis 15">
            <a:extLst>
              <a:ext uri="{FF2B5EF4-FFF2-40B4-BE49-F238E27FC236}">
                <a16:creationId xmlns:a16="http://schemas.microsoft.com/office/drawing/2014/main" id="{87953C00-A5A3-411C-9595-BD607E807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445" y="1245324"/>
            <a:ext cx="2387237" cy="3182982"/>
          </a:xfrm>
          <a:prstGeom prst="rect">
            <a:avLst/>
          </a:prstGeom>
        </p:spPr>
      </p:pic>
      <p:pic>
        <p:nvPicPr>
          <p:cNvPr id="18" name="Paveikslėlis 17">
            <a:extLst>
              <a:ext uri="{FF2B5EF4-FFF2-40B4-BE49-F238E27FC236}">
                <a16:creationId xmlns:a16="http://schemas.microsoft.com/office/drawing/2014/main" id="{8F217D3B-5482-4D8E-AEF0-AA4A1ED9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793" y="1245324"/>
            <a:ext cx="4243977" cy="3182983"/>
          </a:xfrm>
          <a:prstGeom prst="rect">
            <a:avLst/>
          </a:prstGeom>
        </p:spPr>
      </p:pic>
      <p:pic>
        <p:nvPicPr>
          <p:cNvPr id="24" name="Paveikslėlis 23">
            <a:extLst>
              <a:ext uri="{FF2B5EF4-FFF2-40B4-BE49-F238E27FC236}">
                <a16:creationId xmlns:a16="http://schemas.microsoft.com/office/drawing/2014/main" id="{7C193C49-A022-4E46-B832-F9493A25CA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70421" y="1245324"/>
            <a:ext cx="2387237" cy="3182982"/>
          </a:xfrm>
          <a:prstGeom prst="rect">
            <a:avLst/>
          </a:prstGeom>
        </p:spPr>
      </p:pic>
      <p:pic>
        <p:nvPicPr>
          <p:cNvPr id="26" name="Paveikslėlis 25">
            <a:extLst>
              <a:ext uri="{FF2B5EF4-FFF2-40B4-BE49-F238E27FC236}">
                <a16:creationId xmlns:a16="http://schemas.microsoft.com/office/drawing/2014/main" id="{A97CEF4F-98F7-40D6-8F23-34CEBD4D2F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2503" y="4639493"/>
            <a:ext cx="2595155" cy="1946366"/>
          </a:xfrm>
          <a:prstGeom prst="rect">
            <a:avLst/>
          </a:prstGeom>
        </p:spPr>
      </p:pic>
    </p:spTree>
    <p:extLst>
      <p:ext uri="{BB962C8B-B14F-4D97-AF65-F5344CB8AC3E}">
        <p14:creationId xmlns:p14="http://schemas.microsoft.com/office/powerpoint/2010/main" val="2845234790"/>
      </p:ext>
    </p:extLst>
  </p:cSld>
  <p:clrMapOvr>
    <a:masterClrMapping/>
  </p:clrMapOvr>
</p:sld>
</file>

<file path=ppt/theme/theme1.xml><?xml version="1.0" encoding="utf-8"?>
<a:theme xmlns:a="http://schemas.openxmlformats.org/drawingml/2006/main" name="Šnabždesys">
  <a:themeElements>
    <a:clrScheme name="Šnabždesy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Šnabždesy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Šnabždesy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TotalTime>
  <Words>166</Words>
  <Application>Microsoft Office PowerPoint</Application>
  <PresentationFormat>Plačiaekranė</PresentationFormat>
  <Paragraphs>5</Paragraphs>
  <Slides>2</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vt:i4>
      </vt:variant>
    </vt:vector>
  </HeadingPairs>
  <TitlesOfParts>
    <vt:vector size="7" baseType="lpstr">
      <vt:lpstr>Arial</vt:lpstr>
      <vt:lpstr>Century Gothic</vt:lpstr>
      <vt:lpstr>Times New Roman</vt:lpstr>
      <vt:lpstr>Wingdings 3</vt:lpstr>
      <vt:lpstr>Šnabždesys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Jolanta Sukovienė</dc:creator>
  <cp:lastModifiedBy>Molinukas</cp:lastModifiedBy>
  <cp:revision>8</cp:revision>
  <dcterms:created xsi:type="dcterms:W3CDTF">2025-05-05T18:23:13Z</dcterms:created>
  <dcterms:modified xsi:type="dcterms:W3CDTF">2025-05-13T06:23:03Z</dcterms:modified>
</cp:coreProperties>
</file>